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5" r:id="rId9"/>
    <p:sldId id="266" r:id="rId10"/>
  </p:sldIdLst>
  <p:sldSz cx="9144000" cy="5143500" type="screen16x9"/>
  <p:notesSz cx="6858000" cy="9144000"/>
  <p:embeddedFontLst>
    <p:embeddedFont>
      <p:font typeface="Segoe UI Light" panose="020B0502040204020203" pitchFamily="34" charset="0"/>
      <p:regular r:id="rId12"/>
      <p:italic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egoe UI Semibold" panose="020B0702040204020203" pitchFamily="34" charset="0"/>
      <p:bold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B87"/>
    <a:srgbClr val="1D4584"/>
    <a:srgbClr val="365D9D"/>
    <a:srgbClr val="1D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2A64-9930-4A01-8ADE-20AEAA7C404B}" type="datetimeFigureOut">
              <a:rPr lang="de-DE" smtClean="0"/>
              <a:t>14.01.2021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BACA-2953-4134-8E62-81AD986CEA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9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329FA323-1231-4A6B-98D0-490F9ECBE4F2}"/>
              </a:ext>
            </a:extLst>
          </p:cNvPr>
          <p:cNvSpPr/>
          <p:nvPr userDrawn="1"/>
        </p:nvSpPr>
        <p:spPr>
          <a:xfrm>
            <a:off x="6156175" y="4948013"/>
            <a:ext cx="2530626" cy="198661"/>
          </a:xfrm>
          <a:prstGeom prst="rect">
            <a:avLst/>
          </a:prstGeom>
          <a:solidFill>
            <a:srgbClr val="1D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313" y="2427734"/>
            <a:ext cx="3781017" cy="637849"/>
          </a:xfrm>
        </p:spPr>
        <p:txBody>
          <a:bodyPr wrap="none"/>
          <a:lstStyle>
            <a:lvl1pPr>
              <a:defRPr sz="3200"/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6534" y="3222548"/>
            <a:ext cx="5607634" cy="358536"/>
          </a:xfrm>
        </p:spPr>
        <p:txBody>
          <a:bodyPr wrap="none"/>
          <a:lstStyle>
            <a:lvl1pPr marL="0" indent="0" algn="l">
              <a:buNone/>
              <a:defRPr sz="1800">
                <a:solidFill>
                  <a:srgbClr val="1D45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der Präsentation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67EC72-3ECA-439D-A40C-0C2A95825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011" y="411510"/>
            <a:ext cx="2494953" cy="111139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E41060-320E-4548-9461-AAD458301B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7845"/>
            <a:ext cx="5616575" cy="28808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D3B87"/>
                </a:solidFill>
              </a:defRPr>
            </a:lvl1pPr>
            <a:lvl2pPr marL="90487" indent="0">
              <a:buFontTx/>
              <a:buNone/>
              <a:defRPr/>
            </a:lvl2pPr>
            <a:lvl3pPr marL="2667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Referentin/Referent, Datum</a:t>
            </a:r>
          </a:p>
        </p:txBody>
      </p:sp>
    </p:spTree>
    <p:extLst>
      <p:ext uri="{BB962C8B-B14F-4D97-AF65-F5344CB8AC3E}">
        <p14:creationId xmlns:p14="http://schemas.microsoft.com/office/powerpoint/2010/main" val="13617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3" y="353790"/>
            <a:ext cx="4744401" cy="453183"/>
          </a:xfrm>
        </p:spPr>
        <p:txBody>
          <a:bodyPr wrap="none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987579"/>
            <a:ext cx="8207375" cy="3744411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B876E1-8B53-45FD-AEFF-101E73406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487" y="237954"/>
            <a:ext cx="1073636" cy="478257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B6665A4-2E08-4566-937C-459EB7D1584A}"/>
              </a:ext>
            </a:extLst>
          </p:cNvPr>
          <p:cNvCxnSpPr/>
          <p:nvPr userDrawn="1"/>
        </p:nvCxnSpPr>
        <p:spPr>
          <a:xfrm>
            <a:off x="468313" y="4845094"/>
            <a:ext cx="8218487" cy="0"/>
          </a:xfrm>
          <a:prstGeom prst="line">
            <a:avLst/>
          </a:prstGeom>
          <a:ln w="9525">
            <a:solidFill>
              <a:srgbClr val="1D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E84288-14DC-45D3-A670-34387FA6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27. Januar 2020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9BB3E6-8A96-4A05-9553-729D3115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295C2A-3393-410C-9034-B4C0C70C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01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785" userDrawn="1">
          <p15:clr>
            <a:srgbClr val="FBAE40"/>
          </p15:clr>
        </p15:guide>
        <p15:guide id="3" pos="295">
          <p15:clr>
            <a:srgbClr val="FBAE40"/>
          </p15:clr>
        </p15:guide>
        <p15:guide id="4" pos="5465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3" y="360050"/>
            <a:ext cx="4744401" cy="453183"/>
          </a:xfrm>
        </p:spPr>
        <p:txBody>
          <a:bodyPr wrap="none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313" y="987425"/>
            <a:ext cx="8207375" cy="3744565"/>
          </a:xfrm>
        </p:spPr>
        <p:txBody>
          <a:bodyPr vert="horz" lIns="0" tIns="0" rIns="0" bIns="0" numCol="2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B3F1E6A6-2496-4093-A71D-AE14AD392BC9}"/>
              </a:ext>
            </a:extLst>
          </p:cNvPr>
          <p:cNvCxnSpPr/>
          <p:nvPr userDrawn="1"/>
        </p:nvCxnSpPr>
        <p:spPr>
          <a:xfrm>
            <a:off x="468313" y="4845094"/>
            <a:ext cx="8218487" cy="0"/>
          </a:xfrm>
          <a:prstGeom prst="line">
            <a:avLst/>
          </a:prstGeom>
          <a:ln w="9525">
            <a:solidFill>
              <a:srgbClr val="1D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B8F2D25B-21B9-4F94-83AC-64EF16F4F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10756" y="4845094"/>
            <a:ext cx="2122487" cy="216000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27. Januar 2020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F1F569A-1479-47A4-9602-C619A6EC1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199" y="4845094"/>
            <a:ext cx="212248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435E74CC-DE38-4B3D-B258-0F57AF5EDD5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31647DE3-186F-4FB7-BC76-04B1BED43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2" y="4845600"/>
            <a:ext cx="287955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969148-1364-480F-8D7A-2CAE4936B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487" y="237954"/>
            <a:ext cx="1073636" cy="4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649" userDrawn="1">
          <p15:clr>
            <a:srgbClr val="FBAE40"/>
          </p15:clr>
        </p15:guide>
        <p15:guide id="3" pos="295" userDrawn="1">
          <p15:clr>
            <a:srgbClr val="FBAE40"/>
          </p15:clr>
        </p15:guide>
        <p15:guide id="4" pos="5465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orient="horz" pos="29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312" y="987426"/>
            <a:ext cx="4027487" cy="3744911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987426"/>
            <a:ext cx="4027488" cy="3744912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9C86F78-78DC-4B64-8A1A-698730CD6014}"/>
              </a:ext>
            </a:extLst>
          </p:cNvPr>
          <p:cNvCxnSpPr/>
          <p:nvPr userDrawn="1"/>
        </p:nvCxnSpPr>
        <p:spPr>
          <a:xfrm>
            <a:off x="468313" y="4845094"/>
            <a:ext cx="8218487" cy="0"/>
          </a:xfrm>
          <a:prstGeom prst="line">
            <a:avLst/>
          </a:prstGeom>
          <a:ln w="9525">
            <a:solidFill>
              <a:srgbClr val="1D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70D1F88-FAEB-4F33-A564-B0425026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756" y="4845094"/>
            <a:ext cx="2122487" cy="216000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27. Januar 2020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71905E1-E325-4032-B74D-86868C134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199" y="4845094"/>
            <a:ext cx="212248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435E74CC-DE38-4B3D-B258-0F57AF5EDD5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D268224-B525-45EF-81C7-0827F3419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2" y="4845600"/>
            <a:ext cx="287955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ECFE861-4E5C-46A1-81C6-9DD4A1879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487" y="237954"/>
            <a:ext cx="1073636" cy="4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Inhalte mit separat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313" y="987425"/>
            <a:ext cx="4029075" cy="287412"/>
          </a:xfrm>
        </p:spPr>
        <p:txBody>
          <a:bodyPr anchor="t"/>
          <a:lstStyle>
            <a:lvl1pPr marL="0" indent="0">
              <a:buNone/>
              <a:defRPr sz="1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313" y="1274837"/>
            <a:ext cx="4029075" cy="3466444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87425"/>
            <a:ext cx="4030662" cy="287412"/>
          </a:xfrm>
        </p:spPr>
        <p:txBody>
          <a:bodyPr anchor="t"/>
          <a:lstStyle>
            <a:lvl1pPr marL="0" indent="0">
              <a:buNone/>
              <a:defRPr sz="1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7" y="1274837"/>
            <a:ext cx="4030662" cy="3466444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44B8D4B-A3D7-411E-A02B-F2AAB3695A9E}"/>
              </a:ext>
            </a:extLst>
          </p:cNvPr>
          <p:cNvCxnSpPr/>
          <p:nvPr userDrawn="1"/>
        </p:nvCxnSpPr>
        <p:spPr>
          <a:xfrm>
            <a:off x="468313" y="4845094"/>
            <a:ext cx="8218487" cy="0"/>
          </a:xfrm>
          <a:prstGeom prst="line">
            <a:avLst/>
          </a:prstGeom>
          <a:ln w="9525">
            <a:solidFill>
              <a:srgbClr val="1D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A849EFC0-FDA4-4ED5-A756-B5C06BA4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756" y="4845094"/>
            <a:ext cx="2122487" cy="216000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27. Januar 2020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24A7A5FE-AD4F-4ABE-9BDA-9A3DF6BC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4845094"/>
            <a:ext cx="212248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435E74CC-DE38-4B3D-B258-0F57AF5EDD5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BC1578F3-43F7-441D-9CDA-6A20CA135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68312" y="4845600"/>
            <a:ext cx="287955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EC43A8-1A16-420E-A630-4B16CDE86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487" y="237954"/>
            <a:ext cx="1073636" cy="4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 mit separate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458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87574"/>
            <a:ext cx="4030662" cy="287412"/>
          </a:xfrm>
        </p:spPr>
        <p:txBody>
          <a:bodyPr anchor="t"/>
          <a:lstStyle>
            <a:lvl1pPr marL="0" indent="0">
              <a:buNone/>
              <a:defRPr sz="1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7" y="1274985"/>
            <a:ext cx="4030662" cy="3445301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3154AEE-5A2F-4097-B086-6F8088EE5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3" y="1059583"/>
            <a:ext cx="4030662" cy="367275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5D90C0B-90FD-4471-85CE-54E7903009BC}"/>
              </a:ext>
            </a:extLst>
          </p:cNvPr>
          <p:cNvCxnSpPr/>
          <p:nvPr userDrawn="1"/>
        </p:nvCxnSpPr>
        <p:spPr>
          <a:xfrm>
            <a:off x="468313" y="4845094"/>
            <a:ext cx="8218487" cy="0"/>
          </a:xfrm>
          <a:prstGeom prst="line">
            <a:avLst/>
          </a:prstGeom>
          <a:ln w="9525">
            <a:solidFill>
              <a:srgbClr val="1D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1F08FC02-2A51-449B-A3C6-104A3F3B5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10756" y="4845094"/>
            <a:ext cx="2122487" cy="216000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27. Januar 2020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E688335-7A89-45E1-8AD0-0A15F664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4845094"/>
            <a:ext cx="212248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435E74CC-DE38-4B3D-B258-0F57AF5EDD5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42AEBDE-895E-4E43-A5A1-A60BA11353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68312" y="4845600"/>
            <a:ext cx="287955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A26398A-B6CE-49F3-9D0E-5FA92ACD3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487" y="237954"/>
            <a:ext cx="1073636" cy="4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9F90D87-DCE0-47AD-83D0-E716AD26D3E5}"/>
              </a:ext>
            </a:extLst>
          </p:cNvPr>
          <p:cNvCxnSpPr/>
          <p:nvPr userDrawn="1"/>
        </p:nvCxnSpPr>
        <p:spPr>
          <a:xfrm>
            <a:off x="468313" y="4845094"/>
            <a:ext cx="8218487" cy="0"/>
          </a:xfrm>
          <a:prstGeom prst="line">
            <a:avLst/>
          </a:prstGeom>
          <a:ln w="9525">
            <a:solidFill>
              <a:srgbClr val="1D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98B4502-ABB2-458A-967E-D032E6E58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10756" y="4845094"/>
            <a:ext cx="2122487" cy="216000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27. Januar 2020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D8FAB64-AF7E-4745-9EB0-C3749A106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199" y="4845094"/>
            <a:ext cx="212248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435E74CC-DE38-4B3D-B258-0F57AF5EDD5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4EA2F360-BF9D-4432-B6C9-17308130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2" y="4845600"/>
            <a:ext cx="287955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Maxima Musterfrau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C87E84-5AB6-4B3A-AE11-069486400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487" y="237954"/>
            <a:ext cx="1073636" cy="4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96EE303-70D1-4B35-8D24-83B1399248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311" y="987424"/>
            <a:ext cx="8207375" cy="37449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420A406-F8CF-48CC-B503-9B0FE26851AD}"/>
              </a:ext>
            </a:extLst>
          </p:cNvPr>
          <p:cNvCxnSpPr/>
          <p:nvPr userDrawn="1"/>
        </p:nvCxnSpPr>
        <p:spPr>
          <a:xfrm>
            <a:off x="468313" y="4845094"/>
            <a:ext cx="8218487" cy="0"/>
          </a:xfrm>
          <a:prstGeom prst="line">
            <a:avLst/>
          </a:prstGeom>
          <a:ln w="9525">
            <a:solidFill>
              <a:srgbClr val="1D45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740831-A7B4-4511-9A30-7FB9B464014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/>
              <a:t>27. Januar 2020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2DFDD3-60F1-4640-A9A3-0AAB16B242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Maxima Musterfrau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46D5CF-148F-450D-B5AD-C30CA7D525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C46E46-2485-4901-BBF0-95AA53DE5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5487" y="237954"/>
            <a:ext cx="1073636" cy="4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D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6767" y="1580509"/>
            <a:ext cx="4450466" cy="19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313" y="402218"/>
            <a:ext cx="5854744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sp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1" y="987425"/>
            <a:ext cx="8207375" cy="3672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10756" y="4845600"/>
            <a:ext cx="2122487" cy="216000"/>
          </a:xfrm>
          <a:prstGeom prst="rect">
            <a:avLst/>
          </a:prstGeom>
        </p:spPr>
        <p:txBody>
          <a:bodyPr vert="horz" lIns="72000" tIns="0" rIns="0" bIns="0" rtlCol="0" anchor="ctr"/>
          <a:lstStyle>
            <a:lvl1pPr algn="ct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27. Januar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312" y="4845600"/>
            <a:ext cx="287955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Maxima Musterfrau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199" y="4845600"/>
            <a:ext cx="212248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435E74CC-DE38-4B3D-B258-0F57AF5EDD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74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2" r:id="rId4"/>
    <p:sldLayoutId id="2147483653" r:id="rId5"/>
    <p:sldLayoutId id="2147483662" r:id="rId6"/>
    <p:sldLayoutId id="2147483654" r:id="rId7"/>
    <p:sldLayoutId id="2147483661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rgbClr val="1D4584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ct val="20000"/>
        </a:spcBef>
        <a:buClrTx/>
        <a:buFont typeface="Segoe UI Semibold" panose="020B0702040204020203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ct val="20000"/>
        </a:spcBef>
        <a:buClrTx/>
        <a:buFont typeface="Segoe UI Semibold" panose="020B0702040204020203" pitchFamily="34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0000"/>
        </a:lnSpc>
        <a:spcBef>
          <a:spcPct val="20000"/>
        </a:spcBef>
        <a:buClrTx/>
        <a:buFont typeface="Segoe UI Semibold" panose="020B0702040204020203" pitchFamily="34" charset="0"/>
        <a:buChar char="›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0000"/>
        </a:lnSpc>
        <a:spcBef>
          <a:spcPct val="20000"/>
        </a:spcBef>
        <a:buFont typeface="Segoe UI Semibold" panose="020B0702040204020203" pitchFamily="34" charset="0"/>
        <a:buChar char="›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ct val="20000"/>
        </a:spcBef>
        <a:buFont typeface="Segoe UI Semibold" panose="020B0702040204020203" pitchFamily="34" charset="0"/>
        <a:buChar char="›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95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441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orient="horz" pos="2981" userDrawn="1">
          <p15:clr>
            <a:srgbClr val="F26B43"/>
          </p15:clr>
        </p15:guide>
        <p15:guide id="9" orient="horz" pos="3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4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313" y="2500437"/>
            <a:ext cx="6955687" cy="492443"/>
          </a:xfrm>
        </p:spPr>
        <p:txBody>
          <a:bodyPr/>
          <a:lstStyle/>
          <a:p>
            <a:r>
              <a:rPr lang="de-DE" dirty="0" smtClean="0"/>
              <a:t>Change-Prozesse erfolgreich gestalten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Führungskompetenz-Programm, am 04.+05. Juni 2021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Prof. Dr. Jens </a:t>
            </a:r>
            <a:r>
              <a:rPr lang="de-DE" dirty="0" err="1" smtClean="0"/>
              <a:t>Eschenbächer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172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95715"/>
            <a:ext cx="2635209" cy="369332"/>
          </a:xfrm>
        </p:spPr>
        <p:txBody>
          <a:bodyPr/>
          <a:lstStyle/>
          <a:p>
            <a:r>
              <a:rPr lang="de-DE" dirty="0" smtClean="0"/>
              <a:t>Die Veranstaltung…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i</a:t>
            </a:r>
            <a:r>
              <a:rPr lang="de-DE" sz="1600" dirty="0" smtClean="0"/>
              <a:t>st für Führungskräfte</a:t>
            </a:r>
            <a:r>
              <a:rPr lang="de-DE" sz="1600" dirty="0"/>
              <a:t>, als auch Mitarbeiter/-</a:t>
            </a:r>
            <a:r>
              <a:rPr lang="de-DE" sz="1600" dirty="0" smtClean="0"/>
              <a:t>innen </a:t>
            </a:r>
            <a:r>
              <a:rPr lang="de-DE" sz="1600" dirty="0"/>
              <a:t>gleichermaßen </a:t>
            </a:r>
            <a:r>
              <a:rPr lang="de-DE" sz="1600" dirty="0" smtClean="0"/>
              <a:t>gedacht</a:t>
            </a:r>
          </a:p>
          <a:p>
            <a:r>
              <a:rPr lang="de-DE" sz="1600" dirty="0" smtClean="0"/>
              <a:t>findet </a:t>
            </a:r>
            <a:r>
              <a:rPr lang="de-DE" sz="1600" dirty="0"/>
              <a:t>an zwei </a:t>
            </a:r>
            <a:r>
              <a:rPr lang="de-DE" sz="1600" dirty="0" smtClean="0"/>
              <a:t>aufeinanderfolgenden Tagen statt</a:t>
            </a:r>
          </a:p>
          <a:p>
            <a:r>
              <a:rPr lang="de-DE" sz="1600" dirty="0" smtClean="0"/>
              <a:t>behandelt die Thematik, </a:t>
            </a:r>
            <a:r>
              <a:rPr lang="de-DE" sz="1600" dirty="0"/>
              <a:t>wie man die Veränderungsmotivation der Mitarbeiter und Vorgesetzten fördern </a:t>
            </a:r>
            <a:r>
              <a:rPr lang="de-DE" sz="1600" dirty="0" smtClean="0"/>
              <a:t>kann</a:t>
            </a:r>
          </a:p>
          <a:p>
            <a:r>
              <a:rPr lang="de-DE" sz="1600" dirty="0" smtClean="0"/>
              <a:t>ist mit verschiedenen Elementen wie konkrete </a:t>
            </a:r>
            <a:r>
              <a:rPr lang="de-DE" sz="1600" dirty="0"/>
              <a:t>Fallbeispiele </a:t>
            </a:r>
            <a:r>
              <a:rPr lang="de-DE" sz="1600" dirty="0" smtClean="0"/>
              <a:t>eines Change-Prozesses, Dozenten-Input</a:t>
            </a:r>
            <a:r>
              <a:rPr lang="de-DE" sz="1600" dirty="0"/>
              <a:t>, </a:t>
            </a:r>
            <a:r>
              <a:rPr lang="de-DE" sz="1600" dirty="0" smtClean="0"/>
              <a:t>Gruppenübungen und moderierten Erfahrungsberichten abwechslungsreich gestaltet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Change-Prozesse gestalten – Prof. Dr. </a:t>
            </a:r>
            <a:r>
              <a:rPr lang="de-DE" dirty="0" err="1" smtClean="0"/>
              <a:t>Eschenbächer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3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95715"/>
            <a:ext cx="3498522" cy="369332"/>
          </a:xfrm>
        </p:spPr>
        <p:txBody>
          <a:bodyPr/>
          <a:lstStyle/>
          <a:p>
            <a:r>
              <a:rPr lang="de-DE" dirty="0" smtClean="0"/>
              <a:t>Das Führungsprogramm…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…dient dazu, bewusst </a:t>
            </a:r>
            <a:r>
              <a:rPr lang="de-DE" sz="1600" dirty="0"/>
              <a:t>gestaltete Veränderungen im Unternehmen </a:t>
            </a:r>
            <a:r>
              <a:rPr lang="de-DE" sz="1600" dirty="0" smtClean="0"/>
              <a:t>Ihren </a:t>
            </a:r>
            <a:r>
              <a:rPr lang="de-DE" sz="1600" dirty="0"/>
              <a:t>Mitarbeitern/innen Sicherheit </a:t>
            </a:r>
            <a:r>
              <a:rPr lang="de-DE" sz="1600" dirty="0" smtClean="0"/>
              <a:t>zu geben und diese zu motivieren, </a:t>
            </a:r>
            <a:r>
              <a:rPr lang="de-DE" sz="1600" dirty="0"/>
              <a:t>den Wandel aktiv mitzugestalten. 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Nutzen </a:t>
            </a:r>
            <a:r>
              <a:rPr lang="de-DE" sz="1600" dirty="0"/>
              <a:t>Sie die Chance, den Veränderungsdruck von innen und außen in Energie für Ihr Vorhaben umzuwandeln und so das Selbstverständnis Ihrer Organisation aufzufrischen. 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In </a:t>
            </a:r>
            <a:r>
              <a:rPr lang="de-DE" sz="1600" dirty="0"/>
              <a:t>diesem Seminar werden die Aspekte Strategie, Struktur und Kultur betrachtet. </a:t>
            </a:r>
            <a:endParaRPr lang="de-DE" sz="1600" dirty="0" smtClean="0"/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600" dirty="0" smtClean="0"/>
              <a:t>Sie erhalten in diesem Seminar konkrete </a:t>
            </a:r>
            <a:r>
              <a:rPr lang="de-DE" sz="1600" dirty="0"/>
              <a:t>Fallbeispiele für die Analyse eines </a:t>
            </a:r>
            <a:r>
              <a:rPr lang="de-DE" sz="1600" dirty="0" smtClean="0"/>
              <a:t>Change-Prozesses, die diese </a:t>
            </a:r>
            <a:r>
              <a:rPr lang="de-DE" sz="1600" dirty="0"/>
              <a:t>anschaulich </a:t>
            </a:r>
            <a:r>
              <a:rPr lang="de-DE" sz="1600" dirty="0" smtClean="0"/>
              <a:t>darstellen.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8312" y="4845600"/>
            <a:ext cx="2879551" cy="2160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Change-Prozesse </a:t>
            </a:r>
            <a:r>
              <a:rPr lang="de-DE" dirty="0"/>
              <a:t>gestalten – Prof. Dr. </a:t>
            </a:r>
            <a:r>
              <a:rPr lang="de-DE" dirty="0" err="1"/>
              <a:t>Eschenbächer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44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95715"/>
            <a:ext cx="2987421" cy="369332"/>
          </a:xfrm>
        </p:spPr>
        <p:txBody>
          <a:bodyPr/>
          <a:lstStyle/>
          <a:p>
            <a:r>
              <a:rPr lang="de-DE" dirty="0" smtClean="0"/>
              <a:t>Seminarablauf – Tag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Einführung: Vorstellung, Ziele, Inhalte und Organisatorisches 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Vorstellungsrunde der Teilnehmer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Ziele und Inhalte des Seminars und Spielregeln </a:t>
            </a:r>
            <a:endParaRPr lang="de-DE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80000" lvl="1" indent="0">
              <a:buNone/>
            </a:pPr>
            <a:endParaRPr lang="de-DE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Änderungsbereitschaft von Mitarbeitern und Vorgesetzen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Was beeinflusst die Veränderungsmotivation von Mitarbeitern?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Welche Elemente gehören in ein Change-Portfolio?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Change-Prozesse </a:t>
            </a:r>
            <a:r>
              <a:rPr lang="de-DE" dirty="0"/>
              <a:t>gestalten – Prof. Dr. </a:t>
            </a:r>
            <a:r>
              <a:rPr lang="de-DE" dirty="0" err="1"/>
              <a:t>Eschenbächer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5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95715"/>
            <a:ext cx="2987421" cy="369332"/>
          </a:xfrm>
        </p:spPr>
        <p:txBody>
          <a:bodyPr/>
          <a:lstStyle/>
          <a:p>
            <a:r>
              <a:rPr lang="de-DE" dirty="0" smtClean="0"/>
              <a:t>Seminarablauf – Tag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Fallbeispiel </a:t>
            </a: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für die Analyse eines Change-Prozesses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Was macht Change-Management in der Praxis so schwierig?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Wie kann man einen eigenen Change-Ansatz entwickeln</a:t>
            </a:r>
            <a:r>
              <a:rPr lang="de-DE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?</a:t>
            </a:r>
          </a:p>
          <a:p>
            <a:pPr marL="180000" lvl="1" indent="0">
              <a:buNone/>
            </a:pPr>
            <a:endParaRPr lang="de-DE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Change-Prozesse abschließen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Wie sieht ein Change-Management Konzept aus (Kotter)?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r>
              <a:rPr lang="de-DE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Welche Interessengruppen müssen gewonnen werden?</a:t>
            </a:r>
          </a:p>
          <a:p>
            <a:pPr marL="522900" lvl="1" indent="-342900">
              <a:buFont typeface="Symbol" panose="05050102010706020507" pitchFamily="18" charset="2"/>
              <a:buChar char=""/>
            </a:pPr>
            <a:endParaRPr lang="de-DE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Change-Prozesse </a:t>
            </a:r>
            <a:r>
              <a:rPr lang="de-DE" dirty="0"/>
              <a:t>gestalten – Prof. Dr. </a:t>
            </a:r>
            <a:r>
              <a:rPr lang="de-DE" dirty="0" err="1"/>
              <a:t>Eschenbächer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6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95715"/>
            <a:ext cx="1115690" cy="369332"/>
          </a:xfrm>
        </p:spPr>
        <p:txBody>
          <a:bodyPr/>
          <a:lstStyle/>
          <a:p>
            <a:r>
              <a:rPr lang="de-DE" dirty="0" smtClean="0"/>
              <a:t>Rahmen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1D4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Veranstaltungsort:</a:t>
            </a:r>
            <a:r>
              <a:rPr lang="de-DE" dirty="0" smtClean="0"/>
              <a:t> </a:t>
            </a:r>
          </a:p>
          <a:p>
            <a:r>
              <a:rPr lang="de-DE" dirty="0" smtClean="0"/>
              <a:t>PHWT</a:t>
            </a:r>
            <a:endParaRPr lang="de-DE" dirty="0"/>
          </a:p>
          <a:p>
            <a:r>
              <a:rPr lang="de-DE" dirty="0"/>
              <a:t>Rombergstraße 40 in 49377 </a:t>
            </a:r>
            <a:r>
              <a:rPr lang="de-DE" dirty="0" smtClean="0"/>
              <a:t>Vechta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1D4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de-DE" dirty="0" smtClean="0">
                <a:solidFill>
                  <a:srgbClr val="1D4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auer:</a:t>
            </a:r>
            <a:r>
              <a:rPr lang="de-DE" dirty="0" smtClean="0"/>
              <a:t> </a:t>
            </a:r>
          </a:p>
          <a:p>
            <a:r>
              <a:rPr lang="de-DE" dirty="0" smtClean="0"/>
              <a:t>2 Tage am 04. + 05. Juni 2021 jeweils von 9 bis 17 Uhr</a:t>
            </a:r>
          </a:p>
          <a:p>
            <a:endParaRPr lang="de-DE" dirty="0"/>
          </a:p>
          <a:p>
            <a:r>
              <a:rPr lang="de-DE" dirty="0" smtClean="0">
                <a:solidFill>
                  <a:srgbClr val="1D4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Umfang:</a:t>
            </a:r>
            <a:r>
              <a:rPr lang="de-DE" dirty="0" smtClean="0"/>
              <a:t> </a:t>
            </a:r>
          </a:p>
          <a:p>
            <a:r>
              <a:rPr lang="de-DE" dirty="0" smtClean="0"/>
              <a:t>4 Themenblöcke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rgbClr val="1D458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Kosten:</a:t>
            </a:r>
            <a:endParaRPr lang="de-DE" dirty="0" smtClean="0"/>
          </a:p>
          <a:p>
            <a:r>
              <a:rPr lang="de-DE" dirty="0" smtClean="0"/>
              <a:t>499,00 Euro </a:t>
            </a:r>
            <a:r>
              <a:rPr lang="de-DE" dirty="0"/>
              <a:t>› 10% Nachlass für Mitgliedsunternehmen </a:t>
            </a:r>
            <a:endParaRPr lang="de-DE" dirty="0" smtClean="0"/>
          </a:p>
          <a:p>
            <a:r>
              <a:rPr lang="de-DE" dirty="0" smtClean="0"/>
              <a:t>Inklusive Imbiss, Getränke und Seminarunterlagen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Change-Prozesse </a:t>
            </a:r>
            <a:r>
              <a:rPr lang="de-DE" dirty="0"/>
              <a:t>gestalten – Prof. Dr. </a:t>
            </a:r>
            <a:r>
              <a:rPr lang="de-DE" dirty="0" err="1"/>
              <a:t>Eschenbächer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9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95715"/>
            <a:ext cx="1040349" cy="369332"/>
          </a:xfrm>
        </p:spPr>
        <p:txBody>
          <a:bodyPr/>
          <a:lstStyle/>
          <a:p>
            <a:r>
              <a:rPr lang="de-DE" dirty="0" smtClean="0"/>
              <a:t>Wichtig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Selbstverständlich </a:t>
            </a:r>
            <a:r>
              <a:rPr lang="de-DE" sz="1600" dirty="0" smtClean="0"/>
              <a:t>kann der </a:t>
            </a:r>
            <a:r>
              <a:rPr lang="de-DE" sz="1600" dirty="0"/>
              <a:t>oben beschriebenen Termine nur dann stattfinden, wenn die Situation es zulässt. Wir haben ein detailliertes Hygiene-und Abstandskonzept ausgearbeitet, das allen Teilnehmenden vor dem ersten Modul zugestellt wird. </a:t>
            </a:r>
            <a:endParaRPr lang="de-DE" sz="1600" dirty="0" smtClean="0"/>
          </a:p>
          <a:p>
            <a:r>
              <a:rPr lang="de-DE" sz="1600" dirty="0" smtClean="0"/>
              <a:t>Unsere </a:t>
            </a:r>
            <a:r>
              <a:rPr lang="de-DE" sz="1600" dirty="0"/>
              <a:t>Seminarräume sind mit hochwertigen Raumluftreinigern ausgestattet, die mehr </a:t>
            </a:r>
            <a:r>
              <a:rPr lang="de-DE" sz="1600"/>
              <a:t>als </a:t>
            </a:r>
            <a:r>
              <a:rPr lang="de-DE" sz="1600" smtClean="0"/>
              <a:t>90% </a:t>
            </a:r>
            <a:r>
              <a:rPr lang="de-DE" sz="1600" dirty="0"/>
              <a:t>der in der Luft vorhandenen Viren und Bakterien filtern.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Change-Prozesse </a:t>
            </a:r>
            <a:r>
              <a:rPr lang="de-DE" dirty="0"/>
              <a:t>gestalten – Prof. Dr. </a:t>
            </a:r>
            <a:r>
              <a:rPr lang="de-DE" dirty="0" err="1"/>
              <a:t>Eschenbächer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5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95715"/>
            <a:ext cx="1045094" cy="369332"/>
          </a:xfrm>
        </p:spPr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/>
              <a:t>Wenn Sie sich für das </a:t>
            </a:r>
            <a:r>
              <a:rPr lang="de-DE" sz="1600" dirty="0" smtClean="0"/>
              <a:t>„Change-Prozesse optimieren“-Seminar </a:t>
            </a:r>
            <a:r>
              <a:rPr lang="de-DE" sz="1600" dirty="0"/>
              <a:t>interessieren, nehmen Sie gerne Kontakt auf</a:t>
            </a:r>
            <a:r>
              <a:rPr lang="de-DE" sz="1600" dirty="0" smtClean="0"/>
              <a:t>!</a:t>
            </a:r>
          </a:p>
          <a:p>
            <a:endParaRPr lang="de-DE" sz="1600" dirty="0"/>
          </a:p>
          <a:p>
            <a:r>
              <a:rPr lang="de-DE" sz="1600" dirty="0" smtClean="0"/>
              <a:t>Private </a:t>
            </a:r>
            <a:r>
              <a:rPr lang="de-DE" sz="1600" dirty="0"/>
              <a:t>Hochschule für Wirtschaft und Technik Vechta / Diepholz</a:t>
            </a:r>
          </a:p>
          <a:p>
            <a:r>
              <a:rPr lang="de-DE" sz="1600" dirty="0" smtClean="0"/>
              <a:t>Rombergstraße </a:t>
            </a:r>
            <a:r>
              <a:rPr lang="de-DE" sz="1600" dirty="0"/>
              <a:t>40, 49377 Vechta</a:t>
            </a:r>
          </a:p>
          <a:p>
            <a:r>
              <a:rPr lang="de-DE" sz="1600" dirty="0" smtClean="0"/>
              <a:t>Telefon</a:t>
            </a:r>
            <a:r>
              <a:rPr lang="de-DE" sz="1600" dirty="0"/>
              <a:t>: 04441 / 915 0</a:t>
            </a:r>
          </a:p>
          <a:p>
            <a:r>
              <a:rPr lang="de-DE" sz="1600" dirty="0" smtClean="0"/>
              <a:t>info@phwt.de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Change-Prozesse </a:t>
            </a:r>
            <a:r>
              <a:rPr lang="de-DE" dirty="0"/>
              <a:t>gestalten – Prof. Dr. </a:t>
            </a:r>
            <a:r>
              <a:rPr lang="de-DE" dirty="0" err="1"/>
              <a:t>Eschenbächer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74CC-DE38-4B3D-B258-0F57AF5EDD5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04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WT">
  <a:themeElements>
    <a:clrScheme name="PHWT">
      <a:dk1>
        <a:srgbClr val="000000"/>
      </a:dk1>
      <a:lt1>
        <a:sysClr val="window" lastClr="FFFFFF"/>
      </a:lt1>
      <a:dk2>
        <a:srgbClr val="1D4584"/>
      </a:dk2>
      <a:lt2>
        <a:srgbClr val="EEEEEE"/>
      </a:lt2>
      <a:accent1>
        <a:srgbClr val="0597F2"/>
      </a:accent1>
      <a:accent2>
        <a:srgbClr val="16D3F5"/>
      </a:accent2>
      <a:accent3>
        <a:srgbClr val="F2CB05"/>
      </a:accent3>
      <a:accent4>
        <a:srgbClr val="F28705"/>
      </a:accent4>
      <a:accent5>
        <a:srgbClr val="F25C05"/>
      </a:accent5>
      <a:accent6>
        <a:srgbClr val="00B050"/>
      </a:accent6>
      <a:hlink>
        <a:srgbClr val="000000"/>
      </a:hlink>
      <a:folHlink>
        <a:srgbClr val="000000"/>
      </a:folHlink>
    </a:clrScheme>
    <a:fontScheme name="PHWT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WT Powerpointmaster Vorlage 01-20" id="{B5102D59-4F4A-435B-9788-651D629914D4}" vid="{14B9EDA3-67E4-443A-A0F2-5CCD7842BF1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PHWT Powerpointmaster Vorlage 02-20</Template>
  <TotalTime>0</TotalTime>
  <Words>454</Words>
  <Application>Microsoft Office PowerPoint</Application>
  <PresentationFormat>Bildschirmpräsentation (16:9)</PresentationFormat>
  <Paragraphs>83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Segoe UI Light</vt:lpstr>
      <vt:lpstr>Arial</vt:lpstr>
      <vt:lpstr>Segoe UI</vt:lpstr>
      <vt:lpstr>Times New Roman</vt:lpstr>
      <vt:lpstr>Calibri</vt:lpstr>
      <vt:lpstr>Segoe UI Semibold</vt:lpstr>
      <vt:lpstr>Symbol</vt:lpstr>
      <vt:lpstr>PHWT</vt:lpstr>
      <vt:lpstr>PowerPoint-Präsentation</vt:lpstr>
      <vt:lpstr>Change-Prozesse erfolgreich gestalten</vt:lpstr>
      <vt:lpstr>Die Veranstaltung…</vt:lpstr>
      <vt:lpstr>Das Führungsprogramm…</vt:lpstr>
      <vt:lpstr>Seminarablauf – Tag 1</vt:lpstr>
      <vt:lpstr>Seminarablauf – Tag 2</vt:lpstr>
      <vt:lpstr>Rahmen</vt:lpstr>
      <vt:lpstr>Wichtig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Präsidium</dc:creator>
  <cp:lastModifiedBy>Anuschka Bacic</cp:lastModifiedBy>
  <cp:revision>11</cp:revision>
  <dcterms:created xsi:type="dcterms:W3CDTF">2020-02-05T10:43:04Z</dcterms:created>
  <dcterms:modified xsi:type="dcterms:W3CDTF">2021-01-14T09:29:57Z</dcterms:modified>
</cp:coreProperties>
</file>